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6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1" d="100"/>
          <a:sy n="61" d="100"/>
        </p:scale>
        <p:origin x="-90" y="-12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11/21/2023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470025"/>
          </a:xfrm>
        </p:spPr>
        <p:txBody>
          <a:bodyPr/>
          <a:lstStyle/>
          <a:p>
            <a:r>
              <a:rPr lang="en-US" dirty="0" smtClean="0"/>
              <a:t>Mushroom Cultivation</a:t>
            </a:r>
            <a:endParaRPr lang="en-US" dirty="0"/>
          </a:p>
        </p:txBody>
      </p:sp>
      <p:sp>
        <p:nvSpPr>
          <p:cNvPr id="3" name="Subtitle 2"/>
          <p:cNvSpPr>
            <a:spLocks noGrp="1"/>
          </p:cNvSpPr>
          <p:nvPr>
            <p:ph type="subTitle" idx="1"/>
          </p:nvPr>
        </p:nvSpPr>
        <p:spPr>
          <a:xfrm>
            <a:off x="1371600" y="3124200"/>
            <a:ext cx="6400800" cy="1752600"/>
          </a:xfrm>
        </p:spPr>
        <p:txBody>
          <a:bodyPr/>
          <a:lstStyle/>
          <a:p>
            <a:r>
              <a:rPr lang="en-US" dirty="0" smtClean="0"/>
              <a:t>Dr. Nelson </a:t>
            </a:r>
            <a:r>
              <a:rPr lang="en-US" dirty="0" err="1" smtClean="0"/>
              <a:t>Xess</a:t>
            </a:r>
            <a:r>
              <a:rPr lang="en-US" dirty="0" smtClean="0"/>
              <a:t> </a:t>
            </a:r>
          </a:p>
          <a:p>
            <a:r>
              <a:rPr lang="en-US" dirty="0" smtClean="0"/>
              <a:t>Assistant Professor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idx="1"/>
          </p:nvPr>
        </p:nvSpPr>
        <p:spPr>
          <a:xfrm>
            <a:off x="381000" y="1219200"/>
            <a:ext cx="8382000" cy="5257800"/>
          </a:xfrm>
        </p:spPr>
        <p:txBody>
          <a:bodyPr>
            <a:normAutofit fontScale="85000" lnSpcReduction="10000"/>
          </a:bodyPr>
          <a:lstStyle/>
          <a:p>
            <a:pPr algn="just">
              <a:buNone/>
            </a:pPr>
            <a:r>
              <a:rPr lang="en-US" dirty="0" smtClean="0">
                <a:latin typeface="New times roman"/>
              </a:rPr>
              <a:t>Mushroom cultivation is a technology of growing mushrooms using plant, animal and industrial waste. In short it is wealth out of waste technology. This technology has gained importance worldwide because of its dietary </a:t>
            </a:r>
            <a:r>
              <a:rPr lang="en-US" dirty="0" err="1" smtClean="0">
                <a:latin typeface="New times roman"/>
              </a:rPr>
              <a:t>fibres</a:t>
            </a:r>
            <a:r>
              <a:rPr lang="en-US" dirty="0" smtClean="0">
                <a:latin typeface="New times roman"/>
              </a:rPr>
              <a:t> and proteins value. Mushroom is a fungi belonging to </a:t>
            </a:r>
            <a:r>
              <a:rPr lang="en-US" dirty="0" err="1" smtClean="0">
                <a:latin typeface="New times roman"/>
              </a:rPr>
              <a:t>basidiomycetes</a:t>
            </a:r>
            <a:r>
              <a:rPr lang="en-US" dirty="0" smtClean="0">
                <a:latin typeface="New times roman"/>
              </a:rPr>
              <a:t>. It is rich in proteins, </a:t>
            </a:r>
            <a:r>
              <a:rPr lang="en-US" dirty="0" err="1" smtClean="0">
                <a:latin typeface="New times roman"/>
              </a:rPr>
              <a:t>fibres</a:t>
            </a:r>
            <a:r>
              <a:rPr lang="en-US" dirty="0" smtClean="0">
                <a:latin typeface="New times roman"/>
              </a:rPr>
              <a:t>, vitamins and minerals. There are more than 3000 types of mushrooms. e.g. Button mushroom (</a:t>
            </a:r>
            <a:r>
              <a:rPr lang="en-US" i="1" dirty="0" err="1" smtClean="0">
                <a:latin typeface="New times roman"/>
              </a:rPr>
              <a:t>Agaricus</a:t>
            </a:r>
            <a:r>
              <a:rPr lang="en-US" i="1" dirty="0" smtClean="0">
                <a:latin typeface="New times roman"/>
              </a:rPr>
              <a:t> </a:t>
            </a:r>
            <a:r>
              <a:rPr lang="en-US" i="1" dirty="0" err="1" smtClean="0">
                <a:latin typeface="New times roman"/>
              </a:rPr>
              <a:t>bisporus</a:t>
            </a:r>
            <a:r>
              <a:rPr lang="en-US" dirty="0" smtClean="0">
                <a:latin typeface="New times roman"/>
              </a:rPr>
              <a:t>), Oyster mushroom (</a:t>
            </a:r>
            <a:r>
              <a:rPr lang="en-US" i="1" dirty="0" err="1" smtClean="0">
                <a:latin typeface="New times roman"/>
              </a:rPr>
              <a:t>Pleurotus</a:t>
            </a:r>
            <a:r>
              <a:rPr lang="en-US" i="1" dirty="0" smtClean="0">
                <a:latin typeface="New times roman"/>
              </a:rPr>
              <a:t> </a:t>
            </a:r>
            <a:r>
              <a:rPr lang="en-US" i="1" dirty="0" err="1" smtClean="0">
                <a:latin typeface="New times roman"/>
              </a:rPr>
              <a:t>sps</a:t>
            </a:r>
            <a:r>
              <a:rPr lang="en-US" dirty="0" smtClean="0">
                <a:latin typeface="New times roman"/>
              </a:rPr>
              <a:t>.), Paddy straw mushroom (</a:t>
            </a:r>
            <a:r>
              <a:rPr lang="en-US" i="1" dirty="0" err="1" smtClean="0">
                <a:latin typeface="New times roman"/>
              </a:rPr>
              <a:t>Volvariella</a:t>
            </a:r>
            <a:r>
              <a:rPr lang="en-US" i="1" dirty="0" smtClean="0">
                <a:latin typeface="New times roman"/>
              </a:rPr>
              <a:t> </a:t>
            </a:r>
            <a:r>
              <a:rPr lang="en-US" i="1" dirty="0" err="1" smtClean="0">
                <a:latin typeface="New times roman"/>
              </a:rPr>
              <a:t>volvacea</a:t>
            </a:r>
            <a:r>
              <a:rPr lang="en-US" dirty="0" smtClean="0">
                <a:latin typeface="New times roman"/>
              </a:rPr>
              <a:t>). The cultivation takes one to three months. Major stages of mushroom cultivation are explained below.</a:t>
            </a:r>
            <a:endParaRPr lang="en-US" dirty="0">
              <a:latin typeface="New times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lstStyle/>
          <a:p>
            <a:r>
              <a:rPr lang="en-US" dirty="0" smtClean="0"/>
              <a:t>Mushroom cultivation steps </a:t>
            </a:r>
            <a:endParaRPr lang="en-US" dirty="0"/>
          </a:p>
        </p:txBody>
      </p:sp>
      <p:sp>
        <p:nvSpPr>
          <p:cNvPr id="3" name="Content Placeholder 2"/>
          <p:cNvSpPr>
            <a:spLocks noGrp="1"/>
          </p:cNvSpPr>
          <p:nvPr>
            <p:ph idx="1"/>
          </p:nvPr>
        </p:nvSpPr>
        <p:spPr>
          <a:xfrm>
            <a:off x="381000" y="1066800"/>
            <a:ext cx="8458200" cy="5562600"/>
          </a:xfrm>
        </p:spPr>
        <p:txBody>
          <a:bodyPr>
            <a:normAutofit fontScale="85000" lnSpcReduction="10000"/>
          </a:bodyPr>
          <a:lstStyle/>
          <a:p>
            <a:pPr algn="just">
              <a:buNone/>
            </a:pPr>
            <a:r>
              <a:rPr lang="en-US" b="1" dirty="0" smtClean="0"/>
              <a:t>1. Composting- </a:t>
            </a:r>
            <a:r>
              <a:rPr lang="en-US" dirty="0" smtClean="0"/>
              <a:t>Compost </a:t>
            </a:r>
            <a:r>
              <a:rPr lang="en-US" dirty="0" smtClean="0"/>
              <a:t>is prepared by mixing paddy straw with number of organic materials like cow dung and inorganic fertilizers. It is kept at about 50oC for one week</a:t>
            </a:r>
            <a:r>
              <a:rPr lang="en-US" dirty="0" smtClean="0"/>
              <a:t>.</a:t>
            </a:r>
          </a:p>
          <a:p>
            <a:pPr algn="just">
              <a:buNone/>
            </a:pPr>
            <a:endParaRPr lang="en-US" dirty="0" smtClean="0"/>
          </a:p>
          <a:p>
            <a:pPr algn="just">
              <a:buNone/>
            </a:pPr>
            <a:r>
              <a:rPr lang="en-US" b="1" dirty="0" smtClean="0"/>
              <a:t>2. Spawning- </a:t>
            </a:r>
            <a:r>
              <a:rPr lang="en-US" dirty="0" smtClean="0"/>
              <a:t>Spawn </a:t>
            </a:r>
            <a:r>
              <a:rPr lang="en-US" dirty="0" smtClean="0"/>
              <a:t>is the mushroom seed. It is prepared by growing fungal mycelium in grains under sterile conditions. Spawn is sown on compost</a:t>
            </a:r>
            <a:r>
              <a:rPr lang="en-US" dirty="0" smtClean="0"/>
              <a:t>.</a:t>
            </a:r>
          </a:p>
          <a:p>
            <a:pPr algn="just">
              <a:buNone/>
            </a:pPr>
            <a:endParaRPr lang="en-US" dirty="0" smtClean="0"/>
          </a:p>
          <a:p>
            <a:pPr algn="just">
              <a:buNone/>
            </a:pPr>
            <a:r>
              <a:rPr lang="en-US" b="1" dirty="0" smtClean="0"/>
              <a:t>3. Casing- </a:t>
            </a:r>
            <a:r>
              <a:rPr lang="en-US" dirty="0" smtClean="0"/>
              <a:t>Compost </a:t>
            </a:r>
            <a:r>
              <a:rPr lang="en-US" dirty="0" smtClean="0"/>
              <a:t>is covered with a thin layer of soil. It gives support to the growing mushroom, provides humidity and helps regulate the temperature.</a:t>
            </a:r>
          </a:p>
          <a:p>
            <a:pPr algn="just"/>
            <a:endParaRPr lang="en-US" dirty="0" smtClean="0"/>
          </a:p>
          <a:p>
            <a:pPr algn="just"/>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dirty="0" smtClean="0"/>
              <a:t>Mushroom cultivation steps </a:t>
            </a:r>
            <a:endParaRPr lang="en-US" dirty="0"/>
          </a:p>
        </p:txBody>
      </p:sp>
      <p:sp>
        <p:nvSpPr>
          <p:cNvPr id="3" name="Content Placeholder 2"/>
          <p:cNvSpPr>
            <a:spLocks noGrp="1"/>
          </p:cNvSpPr>
          <p:nvPr>
            <p:ph idx="1"/>
          </p:nvPr>
        </p:nvSpPr>
        <p:spPr/>
        <p:txBody>
          <a:bodyPr>
            <a:normAutofit/>
          </a:bodyPr>
          <a:lstStyle/>
          <a:p>
            <a:pPr>
              <a:buNone/>
            </a:pPr>
            <a:r>
              <a:rPr lang="en-US" b="1" dirty="0" smtClean="0"/>
              <a:t>4. Pinning- </a:t>
            </a:r>
            <a:r>
              <a:rPr lang="en-US" dirty="0" smtClean="0"/>
              <a:t>Mycelium </a:t>
            </a:r>
            <a:r>
              <a:rPr lang="en-US" dirty="0" smtClean="0"/>
              <a:t>starts to form little bud, which will develop into mushroom. Those little white buds are called pins</a:t>
            </a:r>
            <a:r>
              <a:rPr lang="en-US" dirty="0" smtClean="0"/>
              <a:t>.</a:t>
            </a:r>
          </a:p>
          <a:p>
            <a:pPr>
              <a:buNone/>
            </a:pPr>
            <a:endParaRPr lang="en-US" dirty="0" smtClean="0"/>
          </a:p>
          <a:p>
            <a:pPr>
              <a:buNone/>
            </a:pPr>
            <a:r>
              <a:rPr lang="en-US" b="1" dirty="0" smtClean="0"/>
              <a:t>5. Harvesting- </a:t>
            </a:r>
            <a:r>
              <a:rPr lang="en-US" dirty="0" smtClean="0"/>
              <a:t>Mushroom </a:t>
            </a:r>
            <a:r>
              <a:rPr lang="en-US" dirty="0" smtClean="0"/>
              <a:t>grow better in 15oC - 23oC. They grow 3 cm in a week which is the normal size for harvesting. In the third week the first flush mushroom can be harvested.</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Medicina</a:t>
            </a:r>
            <a:r>
              <a:rPr lang="en-US" dirty="0" smtClean="0"/>
              <a:t>l</a:t>
            </a:r>
            <a:r>
              <a:rPr lang="en-US" dirty="0" smtClean="0"/>
              <a:t> use of mushrooms </a:t>
            </a:r>
            <a:endParaRPr lang="en-US" dirty="0"/>
          </a:p>
        </p:txBody>
      </p:sp>
      <p:sp>
        <p:nvSpPr>
          <p:cNvPr id="3" name="Content Placeholder 2"/>
          <p:cNvSpPr>
            <a:spLocks noGrp="1"/>
          </p:cNvSpPr>
          <p:nvPr>
            <p:ph idx="1"/>
          </p:nvPr>
        </p:nvSpPr>
        <p:spPr>
          <a:xfrm>
            <a:off x="457200" y="1447800"/>
            <a:ext cx="8229600" cy="4678363"/>
          </a:xfrm>
        </p:spPr>
        <p:txBody>
          <a:bodyPr>
            <a:normAutofit fontScale="92500" lnSpcReduction="10000"/>
          </a:bodyPr>
          <a:lstStyle/>
          <a:p>
            <a:r>
              <a:rPr lang="en-US" dirty="0" smtClean="0"/>
              <a:t>Effect on tumor</a:t>
            </a:r>
          </a:p>
          <a:p>
            <a:r>
              <a:rPr lang="en-US" dirty="0" smtClean="0"/>
              <a:t>Anti ageing </a:t>
            </a:r>
          </a:p>
          <a:p>
            <a:r>
              <a:rPr lang="en-US" dirty="0" smtClean="0"/>
              <a:t>Liver protection &amp; Detoxification</a:t>
            </a:r>
          </a:p>
          <a:p>
            <a:r>
              <a:rPr lang="en-US" dirty="0" smtClean="0"/>
              <a:t>Anti </a:t>
            </a:r>
            <a:r>
              <a:rPr lang="en-US" dirty="0" err="1" smtClean="0"/>
              <a:t>colestrol</a:t>
            </a:r>
            <a:r>
              <a:rPr lang="en-US" dirty="0" smtClean="0"/>
              <a:t> </a:t>
            </a:r>
          </a:p>
          <a:p>
            <a:r>
              <a:rPr lang="en-US" dirty="0" smtClean="0"/>
              <a:t>Effect on cardiovascular</a:t>
            </a:r>
          </a:p>
          <a:p>
            <a:r>
              <a:rPr lang="en-US" dirty="0" smtClean="0"/>
              <a:t>Anti cancer</a:t>
            </a:r>
          </a:p>
          <a:p>
            <a:r>
              <a:rPr lang="en-US" dirty="0" smtClean="0"/>
              <a:t>Effect on Hypertension</a:t>
            </a:r>
          </a:p>
          <a:p>
            <a:r>
              <a:rPr lang="en-US" dirty="0" smtClean="0"/>
              <a:t>Antibiotic</a:t>
            </a:r>
          </a:p>
          <a:p>
            <a:r>
              <a:rPr lang="en-US" dirty="0" smtClean="0"/>
              <a:t>Treatment of Diabetes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229600" cy="533400"/>
          </a:xfrm>
        </p:spPr>
        <p:txBody>
          <a:bodyPr>
            <a:normAutofit fontScale="90000"/>
          </a:bodyPr>
          <a:lstStyle/>
          <a:p>
            <a:r>
              <a:rPr lang="en-US" dirty="0" smtClean="0"/>
              <a:t>Food value of mushrooms </a:t>
            </a:r>
            <a:endParaRPr lang="en-US" dirty="0"/>
          </a:p>
        </p:txBody>
      </p:sp>
      <p:sp>
        <p:nvSpPr>
          <p:cNvPr id="3" name="Content Placeholder 2"/>
          <p:cNvSpPr>
            <a:spLocks noGrp="1"/>
          </p:cNvSpPr>
          <p:nvPr>
            <p:ph idx="1"/>
          </p:nvPr>
        </p:nvSpPr>
        <p:spPr>
          <a:xfrm>
            <a:off x="0" y="457200"/>
            <a:ext cx="8915400" cy="5562600"/>
          </a:xfrm>
        </p:spPr>
        <p:txBody>
          <a:bodyPr>
            <a:noAutofit/>
          </a:bodyPr>
          <a:lstStyle/>
          <a:p>
            <a:r>
              <a:rPr lang="en-US" sz="2400" b="1" dirty="0" smtClean="0"/>
              <a:t>Protein</a:t>
            </a:r>
            <a:r>
              <a:rPr lang="en-US" sz="2400" dirty="0" smtClean="0"/>
              <a:t> - Most mushrooms have a high protein </a:t>
            </a:r>
            <a:r>
              <a:rPr lang="en-US" sz="2400" dirty="0" smtClean="0"/>
              <a:t>content</a:t>
            </a:r>
            <a:r>
              <a:rPr lang="en-US" sz="2400" dirty="0" smtClean="0"/>
              <a:t>, usually around 20-30% by dry weight</a:t>
            </a:r>
            <a:r>
              <a:rPr lang="en-US" sz="2400" dirty="0" smtClean="0"/>
              <a:t>.</a:t>
            </a:r>
          </a:p>
          <a:p>
            <a:r>
              <a:rPr lang="en-US" sz="2400" dirty="0" smtClean="0"/>
              <a:t> </a:t>
            </a:r>
            <a:r>
              <a:rPr lang="en-US" sz="2400" b="1" dirty="0" smtClean="0"/>
              <a:t>Fiber </a:t>
            </a:r>
            <a:r>
              <a:rPr lang="en-US" sz="2400" dirty="0" smtClean="0"/>
              <a:t>- Helps lower cholesterol and is important for the digestive system</a:t>
            </a:r>
            <a:r>
              <a:rPr lang="en-US" sz="2400" dirty="0" smtClean="0"/>
              <a:t>.</a:t>
            </a:r>
          </a:p>
          <a:p>
            <a:r>
              <a:rPr lang="en-US" sz="2400" b="1" dirty="0" smtClean="0"/>
              <a:t>Vitamin D</a:t>
            </a:r>
            <a:r>
              <a:rPr lang="en-US" sz="2400" dirty="0" smtClean="0"/>
              <a:t> - Essential for the absorption of calcium. </a:t>
            </a:r>
            <a:endParaRPr lang="en-US" sz="2400" dirty="0" smtClean="0"/>
          </a:p>
          <a:p>
            <a:r>
              <a:rPr lang="en-US" sz="2400" b="1" dirty="0" smtClean="0"/>
              <a:t>Copper</a:t>
            </a:r>
            <a:r>
              <a:rPr lang="en-US" sz="2400" dirty="0" smtClean="0"/>
              <a:t> </a:t>
            </a:r>
            <a:r>
              <a:rPr lang="en-US" sz="2400" dirty="0" smtClean="0"/>
              <a:t>- Aids in helping the body absorb oxygen and create red blood cells. </a:t>
            </a:r>
            <a:endParaRPr lang="en-US" sz="2400" dirty="0" smtClean="0"/>
          </a:p>
          <a:p>
            <a:r>
              <a:rPr lang="en-US" sz="2400" b="1" dirty="0" smtClean="0"/>
              <a:t>Selenium </a:t>
            </a:r>
            <a:r>
              <a:rPr lang="en-US" sz="2400" dirty="0" smtClean="0"/>
              <a:t>- An antioxidant that helps neutralize free radicals, thus preventing cell damage and reducing the risk of cancer and other diseases. Mushrooms contain more selenium than any other form of produce. </a:t>
            </a:r>
            <a:endParaRPr lang="en-US" sz="2400" dirty="0" smtClean="0"/>
          </a:p>
          <a:p>
            <a:r>
              <a:rPr lang="en-US" sz="2400" b="1" dirty="0" smtClean="0"/>
              <a:t>Potassium</a:t>
            </a:r>
            <a:r>
              <a:rPr lang="en-US" sz="2400" dirty="0" smtClean="0"/>
              <a:t> </a:t>
            </a:r>
            <a:r>
              <a:rPr lang="en-US" sz="2400" dirty="0" smtClean="0"/>
              <a:t>- An extremely important mineral that regulates blood pressure and keeps cells functioning properly </a:t>
            </a:r>
            <a:endParaRPr lang="en-US" sz="2400" dirty="0" smtClean="0"/>
          </a:p>
          <a:p>
            <a:r>
              <a:rPr lang="en-US" sz="2400" b="1" dirty="0" smtClean="0"/>
              <a:t>Other </a:t>
            </a:r>
            <a:r>
              <a:rPr lang="en-US" sz="2400" b="1" dirty="0" smtClean="0"/>
              <a:t>important minerals </a:t>
            </a:r>
            <a:r>
              <a:rPr lang="en-US" sz="2400" dirty="0" smtClean="0"/>
              <a:t>- Such as phosphorous, zinc, and magnesium. </a:t>
            </a:r>
            <a:endParaRPr lang="en-US" sz="2400" dirty="0" smtClean="0"/>
          </a:p>
          <a:p>
            <a:r>
              <a:rPr lang="en-US" sz="2400" dirty="0" smtClean="0"/>
              <a:t>Low levels of fat, calories, and sodium ,</a:t>
            </a:r>
            <a:r>
              <a:rPr lang="en-US" sz="2400" dirty="0" smtClean="0"/>
              <a:t>No </a:t>
            </a:r>
            <a:r>
              <a:rPr lang="en-US" sz="2400" dirty="0" smtClean="0"/>
              <a:t>cholesterol</a:t>
            </a: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1143000"/>
          </a:xfrm>
        </p:spPr>
        <p:txBody>
          <a:bodyPr>
            <a:normAutofit fontScale="90000"/>
          </a:bodyPr>
          <a:lstStyle/>
          <a:p>
            <a:r>
              <a:rPr lang="en-US" dirty="0" smtClean="0"/>
              <a:t>Mushroom Cultivation techniques for Oyster </a:t>
            </a:r>
            <a:r>
              <a:rPr lang="en-US" dirty="0" smtClean="0"/>
              <a:t>mushroom </a:t>
            </a:r>
            <a:r>
              <a:rPr lang="en-US" dirty="0" smtClean="0"/>
              <a:t>Base culture/ Nucleus culture</a:t>
            </a:r>
            <a:endParaRPr lang="en-US" dirty="0"/>
          </a:p>
        </p:txBody>
      </p:sp>
      <p:sp>
        <p:nvSpPr>
          <p:cNvPr id="3" name="Content Placeholder 2"/>
          <p:cNvSpPr>
            <a:spLocks noGrp="1"/>
          </p:cNvSpPr>
          <p:nvPr>
            <p:ph idx="1"/>
          </p:nvPr>
        </p:nvSpPr>
        <p:spPr>
          <a:xfrm>
            <a:off x="152400" y="1600200"/>
            <a:ext cx="8763000" cy="5257800"/>
          </a:xfrm>
        </p:spPr>
        <p:txBody>
          <a:bodyPr>
            <a:normAutofit fontScale="92500" lnSpcReduction="20000"/>
          </a:bodyPr>
          <a:lstStyle/>
          <a:p>
            <a:pPr algn="just">
              <a:buNone/>
            </a:pPr>
            <a:r>
              <a:rPr lang="en-US" dirty="0" smtClean="0"/>
              <a:t>Tissue culture technique is used to bring the edible mushroom to pure culture so that the mushroom fungus can further be used to prepare spawn which is an essential material for mushroom cultivation. </a:t>
            </a:r>
            <a:endParaRPr lang="en-US" dirty="0" smtClean="0"/>
          </a:p>
          <a:p>
            <a:pPr algn="just">
              <a:buNone/>
            </a:pPr>
            <a:r>
              <a:rPr lang="en-US" dirty="0" smtClean="0"/>
              <a:t>• </a:t>
            </a:r>
            <a:r>
              <a:rPr lang="en-US" dirty="0" smtClean="0"/>
              <a:t>This nucleus culture is grown on Potato Dextrose Agar medium in test tubes. </a:t>
            </a:r>
            <a:endParaRPr lang="en-US" dirty="0" smtClean="0"/>
          </a:p>
          <a:p>
            <a:pPr algn="just">
              <a:buNone/>
            </a:pPr>
            <a:r>
              <a:rPr lang="en-US" dirty="0" smtClean="0"/>
              <a:t>• </a:t>
            </a:r>
            <a:r>
              <a:rPr lang="en-US" dirty="0" smtClean="0"/>
              <a:t>A small tissue from a well-grown mushroom is aseptically transferred to agar medium in a test tube in a culture room. </a:t>
            </a:r>
            <a:endParaRPr lang="en-US" dirty="0" smtClean="0"/>
          </a:p>
          <a:p>
            <a:pPr algn="just">
              <a:buNone/>
            </a:pPr>
            <a:r>
              <a:rPr lang="en-US" dirty="0" smtClean="0"/>
              <a:t>• </a:t>
            </a:r>
            <a:r>
              <a:rPr lang="en-US" dirty="0" smtClean="0"/>
              <a:t>The test tubes are incubated under room temperature for 10 days for full white growth of fungal culture. This is called base culture/nucleus culture and further used for preparation of </a:t>
            </a:r>
            <a:r>
              <a:rPr lang="en-US" dirty="0" smtClean="0"/>
              <a:t>Spawn</a:t>
            </a:r>
            <a:r>
              <a:rPr lang="en-US" dirty="0" smtClean="0"/>
              <a: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Bed Spawn</a:t>
            </a:r>
            <a:endParaRPr lang="en-US" dirty="0"/>
          </a:p>
        </p:txBody>
      </p:sp>
      <p:sp>
        <p:nvSpPr>
          <p:cNvPr id="3" name="Content Placeholder 2"/>
          <p:cNvSpPr>
            <a:spLocks noGrp="1"/>
          </p:cNvSpPr>
          <p:nvPr>
            <p:ph idx="1"/>
          </p:nvPr>
        </p:nvSpPr>
        <p:spPr>
          <a:xfrm>
            <a:off x="228600" y="1143000"/>
            <a:ext cx="8610600" cy="5181600"/>
          </a:xfrm>
        </p:spPr>
        <p:txBody>
          <a:bodyPr>
            <a:normAutofit/>
          </a:bodyPr>
          <a:lstStyle/>
          <a:p>
            <a:pPr algn="just">
              <a:buNone/>
            </a:pPr>
            <a:r>
              <a:rPr lang="en-US" dirty="0" smtClean="0"/>
              <a:t>The method of preparation of bed spawn was same as that of mother spawn. The cooking, filling and sterilization were similar to that of mother spawn. After sterilization, the bags are taken and the fully grown mother spawn is used for inoculation to prepare bed spawn. Thirty bed spawn can be prepared from a single mother spawn. The bags are incubated at room temperature (27±2˚C) for 10 days and used as bed spawn.</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838200"/>
          </a:xfrm>
        </p:spPr>
        <p:txBody>
          <a:bodyPr>
            <a:normAutofit fontScale="90000"/>
          </a:bodyPr>
          <a:lstStyle/>
          <a:p>
            <a:r>
              <a:rPr lang="en-US" dirty="0" smtClean="0"/>
              <a:t>CULTIVATION OF </a:t>
            </a:r>
            <a:r>
              <a:rPr lang="en-US" dirty="0" smtClean="0"/>
              <a:t>OYSTER MUSHROOM</a:t>
            </a:r>
            <a:endParaRPr lang="en-US" dirty="0"/>
          </a:p>
        </p:txBody>
      </p:sp>
      <p:sp>
        <p:nvSpPr>
          <p:cNvPr id="3" name="Content Placeholder 2"/>
          <p:cNvSpPr>
            <a:spLocks noGrp="1"/>
          </p:cNvSpPr>
          <p:nvPr>
            <p:ph idx="1"/>
          </p:nvPr>
        </p:nvSpPr>
        <p:spPr>
          <a:xfrm>
            <a:off x="152400" y="838200"/>
            <a:ext cx="8763000" cy="5638800"/>
          </a:xfrm>
        </p:spPr>
        <p:txBody>
          <a:bodyPr>
            <a:noAutofit/>
          </a:bodyPr>
          <a:lstStyle/>
          <a:p>
            <a:pPr algn="just">
              <a:buNone/>
            </a:pPr>
            <a:r>
              <a:rPr lang="en-US" sz="2000" dirty="0" smtClean="0"/>
              <a:t>The oyster mushrooms can be grown indoors in cropping house where a temperature of 25-30o C and relative humidity of 80-85 per cent can be maintained. </a:t>
            </a:r>
            <a:endParaRPr lang="en-US" sz="2000" dirty="0" smtClean="0"/>
          </a:p>
          <a:p>
            <a:pPr algn="just">
              <a:buNone/>
            </a:pPr>
            <a:r>
              <a:rPr lang="en-US" sz="2000" dirty="0" smtClean="0"/>
              <a:t>• Paddy </a:t>
            </a:r>
            <a:r>
              <a:rPr lang="en-US" sz="2000" dirty="0" smtClean="0"/>
              <a:t>straw is used as the raw substrate which has to be soaked in water for 4 hours and boiled or steamed in autoclave for 45 minutes and shade dried until 65-70% moisture</a:t>
            </a:r>
            <a:r>
              <a:rPr lang="en-US" sz="2000" dirty="0" smtClean="0"/>
              <a:t>.</a:t>
            </a:r>
          </a:p>
          <a:p>
            <a:pPr algn="just">
              <a:buNone/>
            </a:pPr>
            <a:r>
              <a:rPr lang="en-US" sz="2000" dirty="0" smtClean="0"/>
              <a:t> </a:t>
            </a:r>
            <a:r>
              <a:rPr lang="en-US" sz="2000" dirty="0" smtClean="0"/>
              <a:t>• Cylindrical beds are prepared using 60x30 cm polythene bags with a thickness of 80 gauge. </a:t>
            </a:r>
            <a:endParaRPr lang="en-US" sz="2000" dirty="0" smtClean="0"/>
          </a:p>
          <a:p>
            <a:pPr algn="just">
              <a:buNone/>
            </a:pPr>
            <a:r>
              <a:rPr lang="en-US" sz="2000" dirty="0" smtClean="0"/>
              <a:t>• </a:t>
            </a:r>
            <a:r>
              <a:rPr lang="en-US" sz="2000" dirty="0" smtClean="0"/>
              <a:t>Paddy straw and spawn are filled as alternate layers in polythene bags and 10-12 holes are made in the beds. </a:t>
            </a:r>
            <a:endParaRPr lang="en-US" sz="2000" dirty="0" smtClean="0"/>
          </a:p>
          <a:p>
            <a:pPr algn="just">
              <a:buNone/>
            </a:pPr>
            <a:r>
              <a:rPr lang="en-US" sz="2000" dirty="0" smtClean="0"/>
              <a:t>• </a:t>
            </a:r>
            <a:r>
              <a:rPr lang="en-US" sz="2000" dirty="0" smtClean="0"/>
              <a:t>The bags are placed in the cropping house/shed in racks or in hanging rope system. After 15-16 days when the paddy straws in the bags are covered with white mycelia growth, pinheads start emerging where water spray is essential to prevent drying of buds. </a:t>
            </a:r>
            <a:endParaRPr lang="en-US" sz="2000" dirty="0" smtClean="0"/>
          </a:p>
          <a:p>
            <a:pPr algn="just">
              <a:buNone/>
            </a:pPr>
            <a:r>
              <a:rPr lang="en-US" sz="2000" dirty="0" smtClean="0"/>
              <a:t>• </a:t>
            </a:r>
            <a:r>
              <a:rPr lang="en-US" sz="2000" dirty="0" smtClean="0"/>
              <a:t>First harvest begins from 3-4 days after in head emergence and likewise at 5- 7 days internal three harvests can be done. </a:t>
            </a:r>
            <a:endParaRPr lang="en-US" sz="2000" dirty="0" smtClean="0"/>
          </a:p>
          <a:p>
            <a:pPr algn="just">
              <a:buNone/>
            </a:pPr>
            <a:r>
              <a:rPr lang="en-US" sz="2000" dirty="0" smtClean="0"/>
              <a:t>• </a:t>
            </a:r>
            <a:r>
              <a:rPr lang="en-US" sz="2000" dirty="0" smtClean="0"/>
              <a:t>Total cropping cycle is around 40-45 days. </a:t>
            </a:r>
            <a:endParaRPr lang="en-US" sz="2000" dirty="0" smtClean="0"/>
          </a:p>
          <a:p>
            <a:pPr algn="just">
              <a:buNone/>
            </a:pPr>
            <a:r>
              <a:rPr lang="en-US" sz="2000" dirty="0" smtClean="0"/>
              <a:t>• </a:t>
            </a:r>
            <a:r>
              <a:rPr lang="en-US" sz="2000" dirty="0" smtClean="0"/>
              <a:t>The average bio efficiency ranges (100-150 per cent) depending on the variety.</a:t>
            </a:r>
            <a:endParaRPr lang="en-US" sz="2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844</Words>
  <Application>Microsoft Office PowerPoint</Application>
  <PresentationFormat>On-screen Show (4:3)</PresentationFormat>
  <Paragraphs>50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Mushroom Cultivation</vt:lpstr>
      <vt:lpstr>Introduction </vt:lpstr>
      <vt:lpstr>Mushroom cultivation steps </vt:lpstr>
      <vt:lpstr>Mushroom cultivation steps </vt:lpstr>
      <vt:lpstr>Medicinal use of mushrooms </vt:lpstr>
      <vt:lpstr>Food value of mushrooms </vt:lpstr>
      <vt:lpstr>Mushroom Cultivation techniques for Oyster mushroom Base culture/ Nucleus culture</vt:lpstr>
      <vt:lpstr>Bed Spawn</vt:lpstr>
      <vt:lpstr>CULTIVATION OF OYSTER MUSHROOM</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ISKY</dc:creator>
  <cp:lastModifiedBy>ISKY</cp:lastModifiedBy>
  <cp:revision>6</cp:revision>
  <dcterms:created xsi:type="dcterms:W3CDTF">2006-08-16T00:00:00Z</dcterms:created>
  <dcterms:modified xsi:type="dcterms:W3CDTF">2023-11-21T06:45:40Z</dcterms:modified>
</cp:coreProperties>
</file>